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33AB"/>
    <a:srgbClr val="873AC0"/>
    <a:srgbClr val="A86ED4"/>
    <a:srgbClr val="C7C31D"/>
    <a:srgbClr val="DFD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9B1831-3146-4880-8666-F3C5521756DE}" type="datetimeFigureOut">
              <a:rPr lang="en-US" smtClean="0"/>
              <a:t>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2E07E-AF02-4FCA-935B-7AE788FB8BAD}" type="slidenum">
              <a:rPr lang="en-US" smtClean="0"/>
              <a:t>‹#›</a:t>
            </a:fld>
            <a:endParaRPr lang="en-US"/>
          </a:p>
        </p:txBody>
      </p:sp>
    </p:spTree>
    <p:extLst>
      <p:ext uri="{BB962C8B-B14F-4D97-AF65-F5344CB8AC3E}">
        <p14:creationId xmlns:p14="http://schemas.microsoft.com/office/powerpoint/2010/main" val="419600082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9B1831-3146-4880-8666-F3C5521756DE}" type="datetimeFigureOut">
              <a:rPr lang="en-US" smtClean="0"/>
              <a:t>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2E07E-AF02-4FCA-935B-7AE788FB8BAD}" type="slidenum">
              <a:rPr lang="en-US" smtClean="0"/>
              <a:t>‹#›</a:t>
            </a:fld>
            <a:endParaRPr lang="en-US"/>
          </a:p>
        </p:txBody>
      </p:sp>
    </p:spTree>
    <p:extLst>
      <p:ext uri="{BB962C8B-B14F-4D97-AF65-F5344CB8AC3E}">
        <p14:creationId xmlns:p14="http://schemas.microsoft.com/office/powerpoint/2010/main" val="66329849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9B1831-3146-4880-8666-F3C5521756DE}" type="datetimeFigureOut">
              <a:rPr lang="en-US" smtClean="0"/>
              <a:t>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2E07E-AF02-4FCA-935B-7AE788FB8BAD}" type="slidenum">
              <a:rPr lang="en-US" smtClean="0"/>
              <a:t>‹#›</a:t>
            </a:fld>
            <a:endParaRPr lang="en-US"/>
          </a:p>
        </p:txBody>
      </p:sp>
    </p:spTree>
    <p:extLst>
      <p:ext uri="{BB962C8B-B14F-4D97-AF65-F5344CB8AC3E}">
        <p14:creationId xmlns:p14="http://schemas.microsoft.com/office/powerpoint/2010/main" val="287030572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9B1831-3146-4880-8666-F3C5521756DE}" type="datetimeFigureOut">
              <a:rPr lang="en-US" smtClean="0"/>
              <a:t>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2E07E-AF02-4FCA-935B-7AE788FB8BAD}" type="slidenum">
              <a:rPr lang="en-US" smtClean="0"/>
              <a:t>‹#›</a:t>
            </a:fld>
            <a:endParaRPr lang="en-US"/>
          </a:p>
        </p:txBody>
      </p:sp>
    </p:spTree>
    <p:extLst>
      <p:ext uri="{BB962C8B-B14F-4D97-AF65-F5344CB8AC3E}">
        <p14:creationId xmlns:p14="http://schemas.microsoft.com/office/powerpoint/2010/main" val="82318149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9B1831-3146-4880-8666-F3C5521756DE}" type="datetimeFigureOut">
              <a:rPr lang="en-US" smtClean="0"/>
              <a:t>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2E07E-AF02-4FCA-935B-7AE788FB8BAD}" type="slidenum">
              <a:rPr lang="en-US" smtClean="0"/>
              <a:t>‹#›</a:t>
            </a:fld>
            <a:endParaRPr lang="en-US"/>
          </a:p>
        </p:txBody>
      </p:sp>
    </p:spTree>
    <p:extLst>
      <p:ext uri="{BB962C8B-B14F-4D97-AF65-F5344CB8AC3E}">
        <p14:creationId xmlns:p14="http://schemas.microsoft.com/office/powerpoint/2010/main" val="54402315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9B1831-3146-4880-8666-F3C5521756DE}" type="datetimeFigureOut">
              <a:rPr lang="en-US" smtClean="0"/>
              <a:t>10/8/2020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52E07E-AF02-4FCA-935B-7AE788FB8BAD}" type="slidenum">
              <a:rPr lang="en-US" smtClean="0"/>
              <a:t>‹#›</a:t>
            </a:fld>
            <a:endParaRPr lang="en-US"/>
          </a:p>
        </p:txBody>
      </p:sp>
    </p:spTree>
    <p:extLst>
      <p:ext uri="{BB962C8B-B14F-4D97-AF65-F5344CB8AC3E}">
        <p14:creationId xmlns:p14="http://schemas.microsoft.com/office/powerpoint/2010/main" val="145168496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9B1831-3146-4880-8666-F3C5521756DE}" type="datetimeFigureOut">
              <a:rPr lang="en-US" smtClean="0"/>
              <a:t>10/8/2020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52E07E-AF02-4FCA-935B-7AE788FB8BAD}" type="slidenum">
              <a:rPr lang="en-US" smtClean="0"/>
              <a:t>‹#›</a:t>
            </a:fld>
            <a:endParaRPr lang="en-US"/>
          </a:p>
        </p:txBody>
      </p:sp>
    </p:spTree>
    <p:extLst>
      <p:ext uri="{BB962C8B-B14F-4D97-AF65-F5344CB8AC3E}">
        <p14:creationId xmlns:p14="http://schemas.microsoft.com/office/powerpoint/2010/main" val="25039844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9B1831-3146-4880-8666-F3C5521756DE}" type="datetimeFigureOut">
              <a:rPr lang="en-US" smtClean="0"/>
              <a:t>10/8/2020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52E07E-AF02-4FCA-935B-7AE788FB8BAD}" type="slidenum">
              <a:rPr lang="en-US" smtClean="0"/>
              <a:t>‹#›</a:t>
            </a:fld>
            <a:endParaRPr lang="en-US"/>
          </a:p>
        </p:txBody>
      </p:sp>
    </p:spTree>
    <p:extLst>
      <p:ext uri="{BB962C8B-B14F-4D97-AF65-F5344CB8AC3E}">
        <p14:creationId xmlns:p14="http://schemas.microsoft.com/office/powerpoint/2010/main" val="260741748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9B1831-3146-4880-8666-F3C5521756DE}" type="datetimeFigureOut">
              <a:rPr lang="en-US" smtClean="0"/>
              <a:t>10/8/2020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52E07E-AF02-4FCA-935B-7AE788FB8BAD}" type="slidenum">
              <a:rPr lang="en-US" smtClean="0"/>
              <a:t>‹#›</a:t>
            </a:fld>
            <a:endParaRPr lang="en-US"/>
          </a:p>
        </p:txBody>
      </p:sp>
    </p:spTree>
    <p:extLst>
      <p:ext uri="{BB962C8B-B14F-4D97-AF65-F5344CB8AC3E}">
        <p14:creationId xmlns:p14="http://schemas.microsoft.com/office/powerpoint/2010/main" val="425147748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9B1831-3146-4880-8666-F3C5521756DE}" type="datetimeFigureOut">
              <a:rPr lang="en-US" smtClean="0"/>
              <a:t>10/8/2020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52E07E-AF02-4FCA-935B-7AE788FB8BAD}" type="slidenum">
              <a:rPr lang="en-US" smtClean="0"/>
              <a:t>‹#›</a:t>
            </a:fld>
            <a:endParaRPr lang="en-US"/>
          </a:p>
        </p:txBody>
      </p:sp>
    </p:spTree>
    <p:extLst>
      <p:ext uri="{BB962C8B-B14F-4D97-AF65-F5344CB8AC3E}">
        <p14:creationId xmlns:p14="http://schemas.microsoft.com/office/powerpoint/2010/main" val="343578774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9B1831-3146-4880-8666-F3C5521756DE}" type="datetimeFigureOut">
              <a:rPr lang="en-US" smtClean="0"/>
              <a:t>10/8/2020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52E07E-AF02-4FCA-935B-7AE788FB8BAD}" type="slidenum">
              <a:rPr lang="en-US" smtClean="0"/>
              <a:t>‹#›</a:t>
            </a:fld>
            <a:endParaRPr lang="en-US"/>
          </a:p>
        </p:txBody>
      </p:sp>
    </p:spTree>
    <p:extLst>
      <p:ext uri="{BB962C8B-B14F-4D97-AF65-F5344CB8AC3E}">
        <p14:creationId xmlns:p14="http://schemas.microsoft.com/office/powerpoint/2010/main" val="177782529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9B1831-3146-4880-8666-F3C5521756DE}" type="datetimeFigureOut">
              <a:rPr lang="en-US" smtClean="0"/>
              <a:t>10/8/2020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52E07E-AF02-4FCA-935B-7AE788FB8BAD}" type="slidenum">
              <a:rPr lang="en-US" smtClean="0"/>
              <a:t>‹#›</a:t>
            </a:fld>
            <a:endParaRPr lang="en-US"/>
          </a:p>
        </p:txBody>
      </p:sp>
    </p:spTree>
    <p:extLst>
      <p:ext uri="{BB962C8B-B14F-4D97-AF65-F5344CB8AC3E}">
        <p14:creationId xmlns:p14="http://schemas.microsoft.com/office/powerpoint/2010/main" val="21893274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 t="5340" r="10021" b="31232"/>
          <a:stretch/>
        </p:blipFill>
        <p:spPr>
          <a:xfrm>
            <a:off x="0" y="0"/>
            <a:ext cx="12192000" cy="6858000"/>
          </a:xfrm>
          <a:prstGeom prst="rect">
            <a:avLst/>
          </a:prstGeom>
        </p:spPr>
      </p:pic>
      <p:sp>
        <p:nvSpPr>
          <p:cNvPr id="6" name="TextBox 5"/>
          <p:cNvSpPr txBox="1"/>
          <p:nvPr/>
        </p:nvSpPr>
        <p:spPr>
          <a:xfrm>
            <a:off x="439479" y="474841"/>
            <a:ext cx="3732028" cy="707886"/>
          </a:xfrm>
          <a:prstGeom prst="rect">
            <a:avLst/>
          </a:prstGeom>
          <a:noFill/>
        </p:spPr>
        <p:txBody>
          <a:bodyPr wrap="square" rtlCol="0">
            <a:spAutoFit/>
          </a:bodyPr>
          <a:lstStyle/>
          <a:p>
            <a:r>
              <a:rPr lang="en-US" sz="4000" b="1" dirty="0"/>
              <a:t>Genesis 9.18-29 </a:t>
            </a:r>
          </a:p>
        </p:txBody>
      </p:sp>
      <p:sp>
        <p:nvSpPr>
          <p:cNvPr id="7" name="TextBox 6"/>
          <p:cNvSpPr txBox="1"/>
          <p:nvPr/>
        </p:nvSpPr>
        <p:spPr>
          <a:xfrm>
            <a:off x="-1" y="6457890"/>
            <a:ext cx="2190307" cy="400110"/>
          </a:xfrm>
          <a:prstGeom prst="rect">
            <a:avLst/>
          </a:prstGeom>
          <a:noFill/>
        </p:spPr>
        <p:txBody>
          <a:bodyPr wrap="square" rtlCol="0">
            <a:spAutoFit/>
          </a:bodyPr>
          <a:lstStyle/>
          <a:p>
            <a:r>
              <a:rPr lang="en-US" sz="2000" dirty="0">
                <a:solidFill>
                  <a:schemeClr val="bg1">
                    <a:lumMod val="85000"/>
                  </a:schemeClr>
                </a:solidFill>
              </a:rPr>
              <a:t>mrwallpaper.com</a:t>
            </a:r>
          </a:p>
        </p:txBody>
      </p:sp>
    </p:spTree>
    <p:extLst>
      <p:ext uri="{BB962C8B-B14F-4D97-AF65-F5344CB8AC3E}">
        <p14:creationId xmlns:p14="http://schemas.microsoft.com/office/powerpoint/2010/main" val="93096564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6F9EA22-881A-4619-8ECF-C0B8DD29542A}"/>
              </a:ext>
            </a:extLst>
          </p:cNvPr>
          <p:cNvPicPr>
            <a:picLocks noChangeAspect="1"/>
          </p:cNvPicPr>
          <p:nvPr/>
        </p:nvPicPr>
        <p:blipFill rotWithShape="1">
          <a:blip r:embed="rId2">
            <a:extLst>
              <a:ext uri="{28A0092B-C50C-407E-A947-70E740481C1C}">
                <a14:useLocalDpi xmlns:a14="http://schemas.microsoft.com/office/drawing/2010/main" val="0"/>
              </a:ext>
            </a:extLst>
          </a:blip>
          <a:srcRect l="-1" t="5340" r="10021" b="31232"/>
          <a:stretch/>
        </p:blipFill>
        <p:spPr>
          <a:xfrm>
            <a:off x="0" y="0"/>
            <a:ext cx="12192000" cy="6858000"/>
          </a:xfrm>
          <a:prstGeom prst="rect">
            <a:avLst/>
          </a:prstGeom>
        </p:spPr>
      </p:pic>
      <p:sp>
        <p:nvSpPr>
          <p:cNvPr id="6" name="TextBox 5"/>
          <p:cNvSpPr txBox="1"/>
          <p:nvPr/>
        </p:nvSpPr>
        <p:spPr>
          <a:xfrm>
            <a:off x="0" y="0"/>
            <a:ext cx="12192000" cy="5539978"/>
          </a:xfrm>
          <a:prstGeom prst="rect">
            <a:avLst/>
          </a:prstGeom>
          <a:solidFill>
            <a:srgbClr val="7833AB">
              <a:alpha val="80000"/>
            </a:srgbClr>
          </a:solidFill>
        </p:spPr>
        <p:txBody>
          <a:bodyPr wrap="square" rtlCol="0">
            <a:spAutoFit/>
          </a:bodyPr>
          <a:lstStyle/>
          <a:p>
            <a:endParaRPr lang="en-US" sz="1400" dirty="0">
              <a:solidFill>
                <a:schemeClr val="bg1"/>
              </a:solidFill>
            </a:endParaRPr>
          </a:p>
          <a:p>
            <a:r>
              <a:rPr lang="en-US" sz="3400" dirty="0">
                <a:solidFill>
                  <a:schemeClr val="bg1"/>
                </a:solidFill>
              </a:rPr>
              <a:t>Proverbs 23.29-35 NIV:  Who has woe? Who has sorrow? Who has strife? Who has complaints? Who has needless bruises? Who has bloodshot eyes?  Those who linger over wine, who go to sample bowls of mixed wine.  Do not gaze at wine when it is red, when it sparkles in the cup, when it goes down smoothly!  In the end it bites like a snake and poisons like a viper.  Your eyes will see strange sights, and your mind will imagine confusing things.  You will be like one sleeping on the high seas, lying on top of the rigging.  “They hit me,” you will say, “but I'm not hurt! They beat me, but I don't feel it! When will I wake up so I can find another drink?”</a:t>
            </a:r>
          </a:p>
        </p:txBody>
      </p:sp>
    </p:spTree>
    <p:extLst>
      <p:ext uri="{BB962C8B-B14F-4D97-AF65-F5344CB8AC3E}">
        <p14:creationId xmlns:p14="http://schemas.microsoft.com/office/powerpoint/2010/main" val="110186559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EED95EF-FD05-44DE-B767-7BF64F9F1729}"/>
              </a:ext>
            </a:extLst>
          </p:cNvPr>
          <p:cNvPicPr>
            <a:picLocks noChangeAspect="1"/>
          </p:cNvPicPr>
          <p:nvPr/>
        </p:nvPicPr>
        <p:blipFill rotWithShape="1">
          <a:blip r:embed="rId2">
            <a:extLst>
              <a:ext uri="{28A0092B-C50C-407E-A947-70E740481C1C}">
                <a14:useLocalDpi xmlns:a14="http://schemas.microsoft.com/office/drawing/2010/main" val="0"/>
              </a:ext>
            </a:extLst>
          </a:blip>
          <a:srcRect l="-1" t="5340" r="10021" b="31232"/>
          <a:stretch/>
        </p:blipFill>
        <p:spPr>
          <a:xfrm>
            <a:off x="0" y="0"/>
            <a:ext cx="12192000" cy="6858000"/>
          </a:xfrm>
          <a:prstGeom prst="rect">
            <a:avLst/>
          </a:prstGeom>
        </p:spPr>
      </p:pic>
      <p:sp>
        <p:nvSpPr>
          <p:cNvPr id="3" name="TextBox 2">
            <a:extLst>
              <a:ext uri="{FF2B5EF4-FFF2-40B4-BE49-F238E27FC236}">
                <a16:creationId xmlns:a16="http://schemas.microsoft.com/office/drawing/2014/main" id="{EFE28EED-546B-4B1A-9C24-FD16983478BC}"/>
              </a:ext>
            </a:extLst>
          </p:cNvPr>
          <p:cNvSpPr txBox="1"/>
          <p:nvPr/>
        </p:nvSpPr>
        <p:spPr>
          <a:xfrm>
            <a:off x="0" y="0"/>
            <a:ext cx="8420986" cy="2400657"/>
          </a:xfrm>
          <a:prstGeom prst="rect">
            <a:avLst/>
          </a:prstGeom>
          <a:solidFill>
            <a:srgbClr val="7833AB">
              <a:alpha val="80000"/>
            </a:srgbClr>
          </a:solidFill>
        </p:spPr>
        <p:txBody>
          <a:bodyPr wrap="square" rtlCol="0">
            <a:spAutoFit/>
          </a:bodyPr>
          <a:lstStyle/>
          <a:p>
            <a:endParaRPr lang="en-US" sz="1400" dirty="0">
              <a:solidFill>
                <a:schemeClr val="bg1"/>
              </a:solidFill>
            </a:endParaRPr>
          </a:p>
          <a:p>
            <a:r>
              <a:rPr lang="en-US" sz="3400" dirty="0">
                <a:solidFill>
                  <a:schemeClr val="bg1"/>
                </a:solidFill>
              </a:rPr>
              <a:t>Genesis 9.20-21 NET:  Noah, a man of the soil, began to plant a vineyard.  When he drank some of the wine, he got drunk and uncovered himself inside his tent.</a:t>
            </a:r>
          </a:p>
        </p:txBody>
      </p:sp>
    </p:spTree>
    <p:extLst>
      <p:ext uri="{BB962C8B-B14F-4D97-AF65-F5344CB8AC3E}">
        <p14:creationId xmlns:p14="http://schemas.microsoft.com/office/powerpoint/2010/main" val="12598690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39311C0-0D16-4166-A83B-525B8316858A}"/>
              </a:ext>
            </a:extLst>
          </p:cNvPr>
          <p:cNvPicPr>
            <a:picLocks noChangeAspect="1"/>
          </p:cNvPicPr>
          <p:nvPr/>
        </p:nvPicPr>
        <p:blipFill rotWithShape="1">
          <a:blip r:embed="rId2">
            <a:extLst>
              <a:ext uri="{28A0092B-C50C-407E-A947-70E740481C1C}">
                <a14:useLocalDpi xmlns:a14="http://schemas.microsoft.com/office/drawing/2010/main" val="0"/>
              </a:ext>
            </a:extLst>
          </a:blip>
          <a:srcRect l="-1" t="5340" r="10021" b="31232"/>
          <a:stretch/>
        </p:blipFill>
        <p:spPr>
          <a:xfrm>
            <a:off x="0" y="0"/>
            <a:ext cx="12192000" cy="6858000"/>
          </a:xfrm>
          <a:prstGeom prst="rect">
            <a:avLst/>
          </a:prstGeom>
        </p:spPr>
      </p:pic>
      <p:sp>
        <p:nvSpPr>
          <p:cNvPr id="6" name="TextBox 5"/>
          <p:cNvSpPr txBox="1"/>
          <p:nvPr/>
        </p:nvSpPr>
        <p:spPr>
          <a:xfrm>
            <a:off x="-1" y="0"/>
            <a:ext cx="8505826" cy="4493538"/>
          </a:xfrm>
          <a:prstGeom prst="rect">
            <a:avLst/>
          </a:prstGeom>
          <a:solidFill>
            <a:srgbClr val="7833AB">
              <a:alpha val="80000"/>
            </a:srgbClr>
          </a:solidFill>
        </p:spPr>
        <p:txBody>
          <a:bodyPr wrap="square" rtlCol="0">
            <a:spAutoFit/>
          </a:bodyPr>
          <a:lstStyle/>
          <a:p>
            <a:endParaRPr lang="en-US" sz="1400" dirty="0">
              <a:solidFill>
                <a:schemeClr val="bg1"/>
              </a:solidFill>
            </a:endParaRPr>
          </a:p>
          <a:p>
            <a:r>
              <a:rPr lang="en-US" sz="3400" dirty="0">
                <a:solidFill>
                  <a:schemeClr val="bg1"/>
                </a:solidFill>
              </a:rPr>
              <a:t>Genesis 9.22-23 NET:  Ham, the father of Canaan, saw his father's nakedness and told his two brothers who were outside.  Shem and Japheth took the garment and placed it on their shoulders. Then they walked in backwards and covered up their father's nakedness. Their faces were turned the other way so they did not see their father's nakedness.</a:t>
            </a:r>
          </a:p>
        </p:txBody>
      </p:sp>
    </p:spTree>
    <p:extLst>
      <p:ext uri="{BB962C8B-B14F-4D97-AF65-F5344CB8AC3E}">
        <p14:creationId xmlns:p14="http://schemas.microsoft.com/office/powerpoint/2010/main" val="99826556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60F1A89-0FB1-4EE5-B559-CDD4517A3FB1}"/>
              </a:ext>
            </a:extLst>
          </p:cNvPr>
          <p:cNvPicPr>
            <a:picLocks noChangeAspect="1"/>
          </p:cNvPicPr>
          <p:nvPr/>
        </p:nvPicPr>
        <p:blipFill rotWithShape="1">
          <a:blip r:embed="rId2">
            <a:extLst>
              <a:ext uri="{28A0092B-C50C-407E-A947-70E740481C1C}">
                <a14:useLocalDpi xmlns:a14="http://schemas.microsoft.com/office/drawing/2010/main" val="0"/>
              </a:ext>
            </a:extLst>
          </a:blip>
          <a:srcRect l="-1" t="5340" r="10021" b="31232"/>
          <a:stretch/>
        </p:blipFill>
        <p:spPr>
          <a:xfrm>
            <a:off x="0" y="0"/>
            <a:ext cx="12192000" cy="6858000"/>
          </a:xfrm>
          <a:prstGeom prst="rect">
            <a:avLst/>
          </a:prstGeom>
        </p:spPr>
      </p:pic>
      <p:sp>
        <p:nvSpPr>
          <p:cNvPr id="6" name="TextBox 5"/>
          <p:cNvSpPr txBox="1"/>
          <p:nvPr/>
        </p:nvSpPr>
        <p:spPr>
          <a:xfrm>
            <a:off x="-1" y="0"/>
            <a:ext cx="8296275" cy="2923877"/>
          </a:xfrm>
          <a:prstGeom prst="rect">
            <a:avLst/>
          </a:prstGeom>
          <a:solidFill>
            <a:srgbClr val="7833AB">
              <a:alpha val="80000"/>
            </a:srgbClr>
          </a:solidFill>
        </p:spPr>
        <p:txBody>
          <a:bodyPr wrap="square" rtlCol="0">
            <a:spAutoFit/>
          </a:bodyPr>
          <a:lstStyle/>
          <a:p>
            <a:endParaRPr lang="en-US" sz="1400" dirty="0">
              <a:solidFill>
                <a:schemeClr val="bg1"/>
              </a:solidFill>
            </a:endParaRPr>
          </a:p>
          <a:p>
            <a:r>
              <a:rPr lang="en-US" sz="3400" dirty="0">
                <a:solidFill>
                  <a:schemeClr val="bg1"/>
                </a:solidFill>
              </a:rPr>
              <a:t>Genesis 9.24-25 NET:  When Noah awoke from his drunken stupor he learned what his youngest son had done to him.  So he said, “Cursed be Canaan! The lowest of slaves he will be to his brothers.”</a:t>
            </a:r>
          </a:p>
        </p:txBody>
      </p:sp>
    </p:spTree>
    <p:extLst>
      <p:ext uri="{BB962C8B-B14F-4D97-AF65-F5344CB8AC3E}">
        <p14:creationId xmlns:p14="http://schemas.microsoft.com/office/powerpoint/2010/main" val="150271815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F71C9B4-C087-44DE-857E-9B5D09D8EB2A}"/>
              </a:ext>
            </a:extLst>
          </p:cNvPr>
          <p:cNvPicPr>
            <a:picLocks noChangeAspect="1"/>
          </p:cNvPicPr>
          <p:nvPr/>
        </p:nvPicPr>
        <p:blipFill rotWithShape="1">
          <a:blip r:embed="rId2">
            <a:extLst>
              <a:ext uri="{28A0092B-C50C-407E-A947-70E740481C1C}">
                <a14:useLocalDpi xmlns:a14="http://schemas.microsoft.com/office/drawing/2010/main" val="0"/>
              </a:ext>
            </a:extLst>
          </a:blip>
          <a:srcRect l="-1" t="5340" r="10021" b="31232"/>
          <a:stretch/>
        </p:blipFill>
        <p:spPr>
          <a:xfrm>
            <a:off x="0" y="0"/>
            <a:ext cx="12192000" cy="6858000"/>
          </a:xfrm>
          <a:prstGeom prst="rect">
            <a:avLst/>
          </a:prstGeom>
        </p:spPr>
      </p:pic>
      <p:sp>
        <p:nvSpPr>
          <p:cNvPr id="6" name="TextBox 5"/>
          <p:cNvSpPr txBox="1"/>
          <p:nvPr/>
        </p:nvSpPr>
        <p:spPr>
          <a:xfrm>
            <a:off x="-1" y="0"/>
            <a:ext cx="8506437" cy="4493538"/>
          </a:xfrm>
          <a:prstGeom prst="rect">
            <a:avLst/>
          </a:prstGeom>
          <a:solidFill>
            <a:srgbClr val="7833AB">
              <a:alpha val="80000"/>
            </a:srgbClr>
          </a:solidFill>
        </p:spPr>
        <p:txBody>
          <a:bodyPr wrap="square" rtlCol="0">
            <a:spAutoFit/>
          </a:bodyPr>
          <a:lstStyle/>
          <a:p>
            <a:endParaRPr lang="en-US" sz="1400" dirty="0">
              <a:solidFill>
                <a:schemeClr val="bg1"/>
              </a:solidFill>
            </a:endParaRPr>
          </a:p>
          <a:p>
            <a:r>
              <a:rPr lang="en-US" sz="3400" dirty="0">
                <a:solidFill>
                  <a:schemeClr val="bg1"/>
                </a:solidFill>
              </a:rPr>
              <a:t>Genesis 9.26-29 NET:  He also said, “Worthy of praise is the LORD, the God of Shem! May Canaan be the slave of Shem!  May God enlarge Japheth's territory and numbers! May he live in the tents of Shem and may Canaan be his slave!”  After the flood Noah lived 350 years.  The entire lifetime of Noah was 950 years, and then he died.</a:t>
            </a:r>
          </a:p>
        </p:txBody>
      </p:sp>
    </p:spTree>
    <p:extLst>
      <p:ext uri="{BB962C8B-B14F-4D97-AF65-F5344CB8AC3E}">
        <p14:creationId xmlns:p14="http://schemas.microsoft.com/office/powerpoint/2010/main" val="9797317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 t="5340" r="10021" b="31232"/>
          <a:stretch/>
        </p:blipFill>
        <p:spPr>
          <a:xfrm>
            <a:off x="0" y="0"/>
            <a:ext cx="12192000" cy="6858000"/>
          </a:xfrm>
          <a:prstGeom prst="rect">
            <a:avLst/>
          </a:prstGeom>
        </p:spPr>
      </p:pic>
      <p:sp>
        <p:nvSpPr>
          <p:cNvPr id="6" name="TextBox 5"/>
          <p:cNvSpPr txBox="1"/>
          <p:nvPr/>
        </p:nvSpPr>
        <p:spPr>
          <a:xfrm>
            <a:off x="439479" y="474841"/>
            <a:ext cx="4107354" cy="4401205"/>
          </a:xfrm>
          <a:prstGeom prst="rect">
            <a:avLst/>
          </a:prstGeom>
          <a:noFill/>
        </p:spPr>
        <p:txBody>
          <a:bodyPr wrap="square" rtlCol="0">
            <a:spAutoFit/>
          </a:bodyPr>
          <a:lstStyle/>
          <a:p>
            <a:r>
              <a:rPr lang="en-US" sz="4000" b="1" dirty="0"/>
              <a:t>Genesis 9.18-29</a:t>
            </a:r>
          </a:p>
          <a:p>
            <a:endParaRPr lang="en-US" sz="4000" b="1" dirty="0"/>
          </a:p>
          <a:p>
            <a:endParaRPr lang="en-US" sz="4000" b="1" dirty="0"/>
          </a:p>
          <a:p>
            <a:endParaRPr lang="en-US" sz="4000" b="1" dirty="0"/>
          </a:p>
          <a:p>
            <a:r>
              <a:rPr lang="en-US" sz="4000" b="1" i="1" dirty="0"/>
              <a:t>Sermon materials available at groben.com </a:t>
            </a:r>
          </a:p>
        </p:txBody>
      </p:sp>
      <p:sp>
        <p:nvSpPr>
          <p:cNvPr id="7" name="TextBox 6"/>
          <p:cNvSpPr txBox="1"/>
          <p:nvPr/>
        </p:nvSpPr>
        <p:spPr>
          <a:xfrm>
            <a:off x="-1" y="6457890"/>
            <a:ext cx="2190307" cy="400110"/>
          </a:xfrm>
          <a:prstGeom prst="rect">
            <a:avLst/>
          </a:prstGeom>
          <a:noFill/>
        </p:spPr>
        <p:txBody>
          <a:bodyPr wrap="square" rtlCol="0">
            <a:spAutoFit/>
          </a:bodyPr>
          <a:lstStyle/>
          <a:p>
            <a:r>
              <a:rPr lang="en-US" sz="2000" dirty="0">
                <a:solidFill>
                  <a:schemeClr val="bg1">
                    <a:lumMod val="85000"/>
                  </a:schemeClr>
                </a:solidFill>
              </a:rPr>
              <a:t>mrwallpaper.com</a:t>
            </a:r>
          </a:p>
        </p:txBody>
      </p:sp>
    </p:spTree>
    <p:extLst>
      <p:ext uri="{BB962C8B-B14F-4D97-AF65-F5344CB8AC3E}">
        <p14:creationId xmlns:p14="http://schemas.microsoft.com/office/powerpoint/2010/main" val="91821191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5F21D9E-0398-423E-AD18-2D5BE61C2BAD}"/>
              </a:ext>
            </a:extLst>
          </p:cNvPr>
          <p:cNvPicPr>
            <a:picLocks noChangeAspect="1"/>
          </p:cNvPicPr>
          <p:nvPr/>
        </p:nvPicPr>
        <p:blipFill rotWithShape="1">
          <a:blip r:embed="rId2">
            <a:extLst>
              <a:ext uri="{28A0092B-C50C-407E-A947-70E740481C1C}">
                <a14:useLocalDpi xmlns:a14="http://schemas.microsoft.com/office/drawing/2010/main" val="0"/>
              </a:ext>
            </a:extLst>
          </a:blip>
          <a:srcRect l="-1" t="5340" r="10021" b="31232"/>
          <a:stretch/>
        </p:blipFill>
        <p:spPr>
          <a:xfrm>
            <a:off x="0" y="0"/>
            <a:ext cx="12192000" cy="6858000"/>
          </a:xfrm>
          <a:prstGeom prst="rect">
            <a:avLst/>
          </a:prstGeom>
        </p:spPr>
      </p:pic>
      <p:sp>
        <p:nvSpPr>
          <p:cNvPr id="6" name="TextBox 5"/>
          <p:cNvSpPr txBox="1"/>
          <p:nvPr/>
        </p:nvSpPr>
        <p:spPr>
          <a:xfrm>
            <a:off x="-1" y="0"/>
            <a:ext cx="8474149" cy="2923877"/>
          </a:xfrm>
          <a:prstGeom prst="rect">
            <a:avLst/>
          </a:prstGeom>
          <a:solidFill>
            <a:srgbClr val="7833AB">
              <a:alpha val="80000"/>
            </a:srgbClr>
          </a:solidFill>
        </p:spPr>
        <p:txBody>
          <a:bodyPr wrap="square" rtlCol="0">
            <a:spAutoFit/>
          </a:bodyPr>
          <a:lstStyle/>
          <a:p>
            <a:endParaRPr lang="en-US" sz="1400" dirty="0">
              <a:solidFill>
                <a:schemeClr val="bg1"/>
              </a:solidFill>
            </a:endParaRPr>
          </a:p>
          <a:p>
            <a:r>
              <a:rPr lang="en-US" sz="3400" dirty="0">
                <a:solidFill>
                  <a:schemeClr val="bg1"/>
                </a:solidFill>
              </a:rPr>
              <a:t>Genesis 9.18-19 NET:  The sons of Noah who came out of the ark were Shem, Ham, and Japheth. (Now Ham was the father of Canaan.)  These were the sons of Noah, and from them the whole earth was populated.</a:t>
            </a:r>
          </a:p>
        </p:txBody>
      </p:sp>
    </p:spTree>
    <p:extLst>
      <p:ext uri="{BB962C8B-B14F-4D97-AF65-F5344CB8AC3E}">
        <p14:creationId xmlns:p14="http://schemas.microsoft.com/office/powerpoint/2010/main" val="105578974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ECA0552-DFEA-47AC-9C78-196208317B1F}"/>
              </a:ext>
            </a:extLst>
          </p:cNvPr>
          <p:cNvPicPr>
            <a:picLocks noChangeAspect="1"/>
          </p:cNvPicPr>
          <p:nvPr/>
        </p:nvPicPr>
        <p:blipFill rotWithShape="1">
          <a:blip r:embed="rId2">
            <a:extLst>
              <a:ext uri="{28A0092B-C50C-407E-A947-70E740481C1C}">
                <a14:useLocalDpi xmlns:a14="http://schemas.microsoft.com/office/drawing/2010/main" val="0"/>
              </a:ext>
            </a:extLst>
          </a:blip>
          <a:srcRect l="-1" t="5340" r="10021" b="31232"/>
          <a:stretch/>
        </p:blipFill>
        <p:spPr>
          <a:xfrm>
            <a:off x="0" y="0"/>
            <a:ext cx="12192000" cy="6858000"/>
          </a:xfrm>
          <a:prstGeom prst="rect">
            <a:avLst/>
          </a:prstGeom>
        </p:spPr>
      </p:pic>
      <p:sp>
        <p:nvSpPr>
          <p:cNvPr id="6" name="TextBox 5"/>
          <p:cNvSpPr txBox="1"/>
          <p:nvPr/>
        </p:nvSpPr>
        <p:spPr>
          <a:xfrm>
            <a:off x="0" y="0"/>
            <a:ext cx="8420986" cy="2400657"/>
          </a:xfrm>
          <a:prstGeom prst="rect">
            <a:avLst/>
          </a:prstGeom>
          <a:solidFill>
            <a:srgbClr val="7833AB">
              <a:alpha val="80000"/>
            </a:srgbClr>
          </a:solidFill>
        </p:spPr>
        <p:txBody>
          <a:bodyPr wrap="square" rtlCol="0">
            <a:spAutoFit/>
          </a:bodyPr>
          <a:lstStyle/>
          <a:p>
            <a:endParaRPr lang="en-US" sz="1400" dirty="0">
              <a:solidFill>
                <a:schemeClr val="bg1"/>
              </a:solidFill>
            </a:endParaRPr>
          </a:p>
          <a:p>
            <a:r>
              <a:rPr lang="en-US" sz="3400" dirty="0">
                <a:solidFill>
                  <a:schemeClr val="bg1"/>
                </a:solidFill>
              </a:rPr>
              <a:t>Genesis 9.20-21 NET:  Noah, a man of the soil, began to plant a vineyard.  When he drank some of the wine, he got drunk and uncovered himself inside his tent.</a:t>
            </a:r>
          </a:p>
        </p:txBody>
      </p:sp>
    </p:spTree>
    <p:extLst>
      <p:ext uri="{BB962C8B-B14F-4D97-AF65-F5344CB8AC3E}">
        <p14:creationId xmlns:p14="http://schemas.microsoft.com/office/powerpoint/2010/main" val="274589655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26FFFEB-A3B7-435A-BD12-4B94D1F4D9F2}"/>
              </a:ext>
            </a:extLst>
          </p:cNvPr>
          <p:cNvPicPr>
            <a:picLocks noChangeAspect="1"/>
          </p:cNvPicPr>
          <p:nvPr/>
        </p:nvPicPr>
        <p:blipFill rotWithShape="1">
          <a:blip r:embed="rId2">
            <a:extLst>
              <a:ext uri="{28A0092B-C50C-407E-A947-70E740481C1C}">
                <a14:useLocalDpi xmlns:a14="http://schemas.microsoft.com/office/drawing/2010/main" val="0"/>
              </a:ext>
            </a:extLst>
          </a:blip>
          <a:srcRect l="-1" t="5340" r="10021" b="31232"/>
          <a:stretch/>
        </p:blipFill>
        <p:spPr>
          <a:xfrm>
            <a:off x="0" y="0"/>
            <a:ext cx="12192000" cy="6858000"/>
          </a:xfrm>
          <a:prstGeom prst="rect">
            <a:avLst/>
          </a:prstGeom>
        </p:spPr>
      </p:pic>
      <p:sp>
        <p:nvSpPr>
          <p:cNvPr id="4" name="TextBox 3"/>
          <p:cNvSpPr txBox="1"/>
          <p:nvPr/>
        </p:nvSpPr>
        <p:spPr>
          <a:xfrm>
            <a:off x="0" y="3103126"/>
            <a:ext cx="8420986" cy="3754874"/>
          </a:xfrm>
          <a:prstGeom prst="rect">
            <a:avLst/>
          </a:prstGeom>
          <a:solidFill>
            <a:srgbClr val="7833AB">
              <a:alpha val="80000"/>
            </a:srgbClr>
          </a:solidFill>
        </p:spPr>
        <p:txBody>
          <a:bodyPr wrap="square" rtlCol="0">
            <a:spAutoFit/>
          </a:bodyPr>
          <a:lstStyle/>
          <a:p>
            <a:r>
              <a:rPr lang="en-US" sz="3400" dirty="0">
                <a:solidFill>
                  <a:srgbClr val="FFFF00"/>
                </a:solidFill>
              </a:rPr>
              <a:t>Deuteronomy 7.13 NASB:  He will love you and bless you and multiply you; He will also bless the fruit of your womb and the fruit of your ground, your grain and your new wine and your oil, the increase of your herd and the young of your flock, in the land which He swore to your forefathers to give you.</a:t>
            </a:r>
          </a:p>
        </p:txBody>
      </p:sp>
      <p:sp>
        <p:nvSpPr>
          <p:cNvPr id="3" name="TextBox 2">
            <a:extLst>
              <a:ext uri="{FF2B5EF4-FFF2-40B4-BE49-F238E27FC236}">
                <a16:creationId xmlns:a16="http://schemas.microsoft.com/office/drawing/2014/main" id="{708DACEE-F3BC-425E-BD84-AAD2F5A99F75}"/>
              </a:ext>
            </a:extLst>
          </p:cNvPr>
          <p:cNvSpPr txBox="1"/>
          <p:nvPr/>
        </p:nvSpPr>
        <p:spPr>
          <a:xfrm>
            <a:off x="0" y="0"/>
            <a:ext cx="8420986" cy="2400657"/>
          </a:xfrm>
          <a:prstGeom prst="rect">
            <a:avLst/>
          </a:prstGeom>
          <a:solidFill>
            <a:srgbClr val="7833AB">
              <a:alpha val="80000"/>
            </a:srgbClr>
          </a:solidFill>
        </p:spPr>
        <p:txBody>
          <a:bodyPr wrap="square" rtlCol="0">
            <a:spAutoFit/>
          </a:bodyPr>
          <a:lstStyle/>
          <a:p>
            <a:endParaRPr lang="en-US" sz="1400" dirty="0">
              <a:solidFill>
                <a:schemeClr val="bg1"/>
              </a:solidFill>
            </a:endParaRPr>
          </a:p>
          <a:p>
            <a:r>
              <a:rPr lang="en-US" sz="3400" dirty="0">
                <a:solidFill>
                  <a:schemeClr val="bg1"/>
                </a:solidFill>
              </a:rPr>
              <a:t>Genesis 9.20-21 NET:  Noah, a man of the soil, began to plant a vineyard.  When he drank some of the wine, he got drunk and uncovered himself inside his tent.</a:t>
            </a:r>
          </a:p>
        </p:txBody>
      </p:sp>
    </p:spTree>
    <p:extLst>
      <p:ext uri="{BB962C8B-B14F-4D97-AF65-F5344CB8AC3E}">
        <p14:creationId xmlns:p14="http://schemas.microsoft.com/office/powerpoint/2010/main" val="142501467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A636344-E6DB-42F7-8D58-CCBAD84AA2AE}"/>
              </a:ext>
            </a:extLst>
          </p:cNvPr>
          <p:cNvPicPr>
            <a:picLocks noChangeAspect="1"/>
          </p:cNvPicPr>
          <p:nvPr/>
        </p:nvPicPr>
        <p:blipFill rotWithShape="1">
          <a:blip r:embed="rId2">
            <a:extLst>
              <a:ext uri="{28A0092B-C50C-407E-A947-70E740481C1C}">
                <a14:useLocalDpi xmlns:a14="http://schemas.microsoft.com/office/drawing/2010/main" val="0"/>
              </a:ext>
            </a:extLst>
          </a:blip>
          <a:srcRect l="-1" t="5340" r="10021" b="31232"/>
          <a:stretch/>
        </p:blipFill>
        <p:spPr>
          <a:xfrm>
            <a:off x="0" y="0"/>
            <a:ext cx="12192000" cy="6858000"/>
          </a:xfrm>
          <a:prstGeom prst="rect">
            <a:avLst/>
          </a:prstGeom>
        </p:spPr>
      </p:pic>
      <p:sp>
        <p:nvSpPr>
          <p:cNvPr id="4" name="TextBox 3"/>
          <p:cNvSpPr txBox="1"/>
          <p:nvPr/>
        </p:nvSpPr>
        <p:spPr>
          <a:xfrm>
            <a:off x="0" y="2579906"/>
            <a:ext cx="8420986" cy="4278094"/>
          </a:xfrm>
          <a:prstGeom prst="rect">
            <a:avLst/>
          </a:prstGeom>
          <a:solidFill>
            <a:srgbClr val="7833AB">
              <a:alpha val="80000"/>
            </a:srgbClr>
          </a:solidFill>
        </p:spPr>
        <p:txBody>
          <a:bodyPr wrap="square" rtlCol="0">
            <a:spAutoFit/>
          </a:bodyPr>
          <a:lstStyle/>
          <a:p>
            <a:r>
              <a:rPr lang="en-US" sz="3400" dirty="0">
                <a:solidFill>
                  <a:srgbClr val="FFFF00"/>
                </a:solidFill>
              </a:rPr>
              <a:t>Matthew 26.27-29 NIV:  Then he took a cup, and when he had given thanks, he gave it to them, saying, “Drink from it, all of you.  This is my blood of the covenant, which is poured out for many for the forgiveness of sins.  I tell you, I will not drink from this fruit of the vine from now on until that day when I drink it new with you in my Father's kingdom.”</a:t>
            </a:r>
          </a:p>
        </p:txBody>
      </p:sp>
      <p:sp>
        <p:nvSpPr>
          <p:cNvPr id="3" name="TextBox 2">
            <a:extLst>
              <a:ext uri="{FF2B5EF4-FFF2-40B4-BE49-F238E27FC236}">
                <a16:creationId xmlns:a16="http://schemas.microsoft.com/office/drawing/2014/main" id="{DD1AF2DA-345A-4C3E-8C86-650473A91B60}"/>
              </a:ext>
            </a:extLst>
          </p:cNvPr>
          <p:cNvSpPr txBox="1"/>
          <p:nvPr/>
        </p:nvSpPr>
        <p:spPr>
          <a:xfrm>
            <a:off x="0" y="0"/>
            <a:ext cx="8420986" cy="2400657"/>
          </a:xfrm>
          <a:prstGeom prst="rect">
            <a:avLst/>
          </a:prstGeom>
          <a:solidFill>
            <a:srgbClr val="7833AB">
              <a:alpha val="80000"/>
            </a:srgbClr>
          </a:solidFill>
        </p:spPr>
        <p:txBody>
          <a:bodyPr wrap="square" rtlCol="0">
            <a:spAutoFit/>
          </a:bodyPr>
          <a:lstStyle/>
          <a:p>
            <a:endParaRPr lang="en-US" sz="1400" dirty="0">
              <a:solidFill>
                <a:schemeClr val="bg1"/>
              </a:solidFill>
            </a:endParaRPr>
          </a:p>
          <a:p>
            <a:r>
              <a:rPr lang="en-US" sz="3400" dirty="0">
                <a:solidFill>
                  <a:schemeClr val="bg1"/>
                </a:solidFill>
              </a:rPr>
              <a:t>Genesis 9.20-21 NET:  Noah, a man of the soil, began to plant a vineyard.  When he drank some of the wine, he got drunk and uncovered himself inside his tent.</a:t>
            </a:r>
          </a:p>
        </p:txBody>
      </p:sp>
    </p:spTree>
    <p:extLst>
      <p:ext uri="{BB962C8B-B14F-4D97-AF65-F5344CB8AC3E}">
        <p14:creationId xmlns:p14="http://schemas.microsoft.com/office/powerpoint/2010/main" val="244133909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A5AFB74-E64D-4D4F-913F-D17E5B6F904B}"/>
              </a:ext>
            </a:extLst>
          </p:cNvPr>
          <p:cNvPicPr>
            <a:picLocks noChangeAspect="1"/>
          </p:cNvPicPr>
          <p:nvPr/>
        </p:nvPicPr>
        <p:blipFill rotWithShape="1">
          <a:blip r:embed="rId2">
            <a:extLst>
              <a:ext uri="{28A0092B-C50C-407E-A947-70E740481C1C}">
                <a14:useLocalDpi xmlns:a14="http://schemas.microsoft.com/office/drawing/2010/main" val="0"/>
              </a:ext>
            </a:extLst>
          </a:blip>
          <a:srcRect l="-1" t="5340" r="10021" b="31232"/>
          <a:stretch/>
        </p:blipFill>
        <p:spPr>
          <a:xfrm>
            <a:off x="0" y="0"/>
            <a:ext cx="12192000" cy="6858000"/>
          </a:xfrm>
          <a:prstGeom prst="rect">
            <a:avLst/>
          </a:prstGeom>
        </p:spPr>
      </p:pic>
      <p:sp>
        <p:nvSpPr>
          <p:cNvPr id="4" name="TextBox 3"/>
          <p:cNvSpPr txBox="1"/>
          <p:nvPr/>
        </p:nvSpPr>
        <p:spPr>
          <a:xfrm>
            <a:off x="0" y="3626346"/>
            <a:ext cx="8420986" cy="3231654"/>
          </a:xfrm>
          <a:prstGeom prst="rect">
            <a:avLst/>
          </a:prstGeom>
          <a:solidFill>
            <a:srgbClr val="7833AB">
              <a:alpha val="80000"/>
            </a:srgbClr>
          </a:solidFill>
        </p:spPr>
        <p:txBody>
          <a:bodyPr wrap="square" rtlCol="0">
            <a:spAutoFit/>
          </a:bodyPr>
          <a:lstStyle/>
          <a:p>
            <a:r>
              <a:rPr lang="en-US" sz="3400" dirty="0">
                <a:solidFill>
                  <a:srgbClr val="FFFF00"/>
                </a:solidFill>
              </a:rPr>
              <a:t>1 Corinthians 5.11 NET:  But now I am writing to you not to associate with anyone who calls himself a Christian who is sexually immoral, or greedy, or an idolater, or verbally abusive, or a drunkard, or a swindler. Do not even eat with such a person.</a:t>
            </a:r>
          </a:p>
        </p:txBody>
      </p:sp>
      <p:sp>
        <p:nvSpPr>
          <p:cNvPr id="3" name="TextBox 2">
            <a:extLst>
              <a:ext uri="{FF2B5EF4-FFF2-40B4-BE49-F238E27FC236}">
                <a16:creationId xmlns:a16="http://schemas.microsoft.com/office/drawing/2014/main" id="{7EF26E81-BF97-4EDD-9A7E-C1D3927D6AAA}"/>
              </a:ext>
            </a:extLst>
          </p:cNvPr>
          <p:cNvSpPr txBox="1"/>
          <p:nvPr/>
        </p:nvSpPr>
        <p:spPr>
          <a:xfrm>
            <a:off x="0" y="0"/>
            <a:ext cx="8420986" cy="2400657"/>
          </a:xfrm>
          <a:prstGeom prst="rect">
            <a:avLst/>
          </a:prstGeom>
          <a:solidFill>
            <a:srgbClr val="7833AB">
              <a:alpha val="80000"/>
            </a:srgbClr>
          </a:solidFill>
        </p:spPr>
        <p:txBody>
          <a:bodyPr wrap="square" rtlCol="0">
            <a:spAutoFit/>
          </a:bodyPr>
          <a:lstStyle/>
          <a:p>
            <a:endParaRPr lang="en-US" sz="1400" dirty="0">
              <a:solidFill>
                <a:schemeClr val="bg1"/>
              </a:solidFill>
            </a:endParaRPr>
          </a:p>
          <a:p>
            <a:r>
              <a:rPr lang="en-US" sz="3400" dirty="0">
                <a:solidFill>
                  <a:schemeClr val="bg1"/>
                </a:solidFill>
              </a:rPr>
              <a:t>Genesis 9.20-21 NET:  Noah, a man of the soil, began to plant a vineyard.  When he drank some of the wine, he got drunk and uncovered himself inside his tent.</a:t>
            </a:r>
          </a:p>
        </p:txBody>
      </p:sp>
    </p:spTree>
    <p:extLst>
      <p:ext uri="{BB962C8B-B14F-4D97-AF65-F5344CB8AC3E}">
        <p14:creationId xmlns:p14="http://schemas.microsoft.com/office/powerpoint/2010/main" val="385325828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D57EE65-B1CD-4CF4-98F3-68FD23A70DF2}"/>
              </a:ext>
            </a:extLst>
          </p:cNvPr>
          <p:cNvPicPr>
            <a:picLocks noChangeAspect="1"/>
          </p:cNvPicPr>
          <p:nvPr/>
        </p:nvPicPr>
        <p:blipFill rotWithShape="1">
          <a:blip r:embed="rId2">
            <a:extLst>
              <a:ext uri="{28A0092B-C50C-407E-A947-70E740481C1C}">
                <a14:useLocalDpi xmlns:a14="http://schemas.microsoft.com/office/drawing/2010/main" val="0"/>
              </a:ext>
            </a:extLst>
          </a:blip>
          <a:srcRect l="-1" t="5340" r="10021" b="31232"/>
          <a:stretch/>
        </p:blipFill>
        <p:spPr>
          <a:xfrm>
            <a:off x="0" y="0"/>
            <a:ext cx="12192000" cy="6858000"/>
          </a:xfrm>
          <a:prstGeom prst="rect">
            <a:avLst/>
          </a:prstGeom>
        </p:spPr>
      </p:pic>
      <p:sp>
        <p:nvSpPr>
          <p:cNvPr id="4" name="TextBox 3"/>
          <p:cNvSpPr txBox="1"/>
          <p:nvPr/>
        </p:nvSpPr>
        <p:spPr>
          <a:xfrm>
            <a:off x="0" y="3552110"/>
            <a:ext cx="8420986" cy="1661993"/>
          </a:xfrm>
          <a:prstGeom prst="rect">
            <a:avLst/>
          </a:prstGeom>
          <a:solidFill>
            <a:srgbClr val="7833AB">
              <a:alpha val="80000"/>
            </a:srgbClr>
          </a:solidFill>
        </p:spPr>
        <p:txBody>
          <a:bodyPr wrap="square" rtlCol="0">
            <a:spAutoFit/>
          </a:bodyPr>
          <a:lstStyle/>
          <a:p>
            <a:r>
              <a:rPr lang="en-US" sz="3400" dirty="0">
                <a:solidFill>
                  <a:srgbClr val="FFFF00"/>
                </a:solidFill>
              </a:rPr>
              <a:t>Ephesians 5.18 NET:  And do not get drunk with wine, which is debauchery, but be filled by the Spirit. </a:t>
            </a:r>
          </a:p>
        </p:txBody>
      </p:sp>
      <p:sp>
        <p:nvSpPr>
          <p:cNvPr id="3" name="TextBox 2">
            <a:extLst>
              <a:ext uri="{FF2B5EF4-FFF2-40B4-BE49-F238E27FC236}">
                <a16:creationId xmlns:a16="http://schemas.microsoft.com/office/drawing/2014/main" id="{62805B63-3689-46A5-80F4-0569F9222F9B}"/>
              </a:ext>
            </a:extLst>
          </p:cNvPr>
          <p:cNvSpPr txBox="1"/>
          <p:nvPr/>
        </p:nvSpPr>
        <p:spPr>
          <a:xfrm>
            <a:off x="0" y="0"/>
            <a:ext cx="8420986" cy="2400657"/>
          </a:xfrm>
          <a:prstGeom prst="rect">
            <a:avLst/>
          </a:prstGeom>
          <a:solidFill>
            <a:srgbClr val="7833AB">
              <a:alpha val="80000"/>
            </a:srgbClr>
          </a:solidFill>
        </p:spPr>
        <p:txBody>
          <a:bodyPr wrap="square" rtlCol="0">
            <a:spAutoFit/>
          </a:bodyPr>
          <a:lstStyle/>
          <a:p>
            <a:endParaRPr lang="en-US" sz="1400" dirty="0">
              <a:solidFill>
                <a:schemeClr val="bg1"/>
              </a:solidFill>
            </a:endParaRPr>
          </a:p>
          <a:p>
            <a:r>
              <a:rPr lang="en-US" sz="3400" dirty="0">
                <a:solidFill>
                  <a:schemeClr val="bg1"/>
                </a:solidFill>
              </a:rPr>
              <a:t>Genesis 9.20-21 NET:  Noah, a man of the soil, began to plant a vineyard.  When he drank some of the wine, he got drunk and uncovered himself inside his tent.</a:t>
            </a:r>
          </a:p>
        </p:txBody>
      </p:sp>
    </p:spTree>
    <p:extLst>
      <p:ext uri="{BB962C8B-B14F-4D97-AF65-F5344CB8AC3E}">
        <p14:creationId xmlns:p14="http://schemas.microsoft.com/office/powerpoint/2010/main" val="12201332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F0EC283-9817-4B61-B61B-CFF7101890DA}"/>
              </a:ext>
            </a:extLst>
          </p:cNvPr>
          <p:cNvPicPr>
            <a:picLocks noChangeAspect="1"/>
          </p:cNvPicPr>
          <p:nvPr/>
        </p:nvPicPr>
        <p:blipFill rotWithShape="1">
          <a:blip r:embed="rId2">
            <a:extLst>
              <a:ext uri="{28A0092B-C50C-407E-A947-70E740481C1C}">
                <a14:useLocalDpi xmlns:a14="http://schemas.microsoft.com/office/drawing/2010/main" val="0"/>
              </a:ext>
            </a:extLst>
          </a:blip>
          <a:srcRect l="-1" t="5340" r="10021" b="31232"/>
          <a:stretch/>
        </p:blipFill>
        <p:spPr>
          <a:xfrm>
            <a:off x="0" y="0"/>
            <a:ext cx="12192000" cy="6858000"/>
          </a:xfrm>
          <a:prstGeom prst="rect">
            <a:avLst/>
          </a:prstGeom>
        </p:spPr>
      </p:pic>
      <p:sp>
        <p:nvSpPr>
          <p:cNvPr id="4" name="TextBox 3"/>
          <p:cNvSpPr txBox="1"/>
          <p:nvPr/>
        </p:nvSpPr>
        <p:spPr>
          <a:xfrm>
            <a:off x="0" y="3646231"/>
            <a:ext cx="8420986" cy="3231654"/>
          </a:xfrm>
          <a:prstGeom prst="rect">
            <a:avLst/>
          </a:prstGeom>
          <a:solidFill>
            <a:srgbClr val="7833AB">
              <a:alpha val="80000"/>
            </a:srgbClr>
          </a:solidFill>
        </p:spPr>
        <p:txBody>
          <a:bodyPr wrap="square" rtlCol="0">
            <a:spAutoFit/>
          </a:bodyPr>
          <a:lstStyle/>
          <a:p>
            <a:r>
              <a:rPr lang="en-US" sz="3400" dirty="0">
                <a:solidFill>
                  <a:srgbClr val="FFFF00"/>
                </a:solidFill>
              </a:rPr>
              <a:t>Romans 13.13 NLT:  Because we belong to the day, we must live decent lives for all to see. Don't participate in the darkness of wild parties and drunkenness, or in sexual promiscuity and immoral living, or in quarreling and jealousy.</a:t>
            </a:r>
          </a:p>
        </p:txBody>
      </p:sp>
      <p:sp>
        <p:nvSpPr>
          <p:cNvPr id="3" name="TextBox 2">
            <a:extLst>
              <a:ext uri="{FF2B5EF4-FFF2-40B4-BE49-F238E27FC236}">
                <a16:creationId xmlns:a16="http://schemas.microsoft.com/office/drawing/2014/main" id="{D9BDE8CF-E8D7-4F59-84C0-B4A3BC054C1A}"/>
              </a:ext>
            </a:extLst>
          </p:cNvPr>
          <p:cNvSpPr txBox="1"/>
          <p:nvPr/>
        </p:nvSpPr>
        <p:spPr>
          <a:xfrm>
            <a:off x="0" y="0"/>
            <a:ext cx="8420986" cy="2400657"/>
          </a:xfrm>
          <a:prstGeom prst="rect">
            <a:avLst/>
          </a:prstGeom>
          <a:solidFill>
            <a:srgbClr val="7833AB">
              <a:alpha val="80000"/>
            </a:srgbClr>
          </a:solidFill>
        </p:spPr>
        <p:txBody>
          <a:bodyPr wrap="square" rtlCol="0">
            <a:spAutoFit/>
          </a:bodyPr>
          <a:lstStyle/>
          <a:p>
            <a:endParaRPr lang="en-US" sz="1400" dirty="0">
              <a:solidFill>
                <a:schemeClr val="bg1"/>
              </a:solidFill>
            </a:endParaRPr>
          </a:p>
          <a:p>
            <a:r>
              <a:rPr lang="en-US" sz="3400" dirty="0">
                <a:solidFill>
                  <a:schemeClr val="bg1"/>
                </a:solidFill>
              </a:rPr>
              <a:t>Genesis 9.20-21 NET:  Noah, a man of the soil, began to plant a vineyard.  When he drank some of the wine, he got drunk and uncovered himself inside his tent.</a:t>
            </a:r>
          </a:p>
        </p:txBody>
      </p:sp>
    </p:spTree>
    <p:extLst>
      <p:ext uri="{BB962C8B-B14F-4D97-AF65-F5344CB8AC3E}">
        <p14:creationId xmlns:p14="http://schemas.microsoft.com/office/powerpoint/2010/main" val="118212374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D1DE55C-7162-4481-B5CD-C046862CC7B6}"/>
              </a:ext>
            </a:extLst>
          </p:cNvPr>
          <p:cNvPicPr>
            <a:picLocks noChangeAspect="1"/>
          </p:cNvPicPr>
          <p:nvPr/>
        </p:nvPicPr>
        <p:blipFill rotWithShape="1">
          <a:blip r:embed="rId2">
            <a:extLst>
              <a:ext uri="{28A0092B-C50C-407E-A947-70E740481C1C}">
                <a14:useLocalDpi xmlns:a14="http://schemas.microsoft.com/office/drawing/2010/main" val="0"/>
              </a:ext>
            </a:extLst>
          </a:blip>
          <a:srcRect l="-1" t="5340" r="10021" b="31232"/>
          <a:stretch/>
        </p:blipFill>
        <p:spPr>
          <a:xfrm>
            <a:off x="0" y="0"/>
            <a:ext cx="12192000" cy="6858000"/>
          </a:xfrm>
          <a:prstGeom prst="rect">
            <a:avLst/>
          </a:prstGeom>
        </p:spPr>
      </p:pic>
      <p:sp>
        <p:nvSpPr>
          <p:cNvPr id="4" name="TextBox 3"/>
          <p:cNvSpPr txBox="1"/>
          <p:nvPr/>
        </p:nvSpPr>
        <p:spPr>
          <a:xfrm>
            <a:off x="3771015" y="2759576"/>
            <a:ext cx="8420986" cy="1661993"/>
          </a:xfrm>
          <a:prstGeom prst="rect">
            <a:avLst/>
          </a:prstGeom>
          <a:solidFill>
            <a:srgbClr val="7833AB">
              <a:alpha val="80000"/>
            </a:srgbClr>
          </a:solidFill>
        </p:spPr>
        <p:txBody>
          <a:bodyPr wrap="square" rtlCol="0">
            <a:spAutoFit/>
          </a:bodyPr>
          <a:lstStyle/>
          <a:p>
            <a:r>
              <a:rPr lang="en-US" sz="3400" dirty="0">
                <a:solidFill>
                  <a:srgbClr val="FFFF00"/>
                </a:solidFill>
              </a:rPr>
              <a:t>“With the opportunity to start an ideal society, Noah was found drunk in his tent.”  </a:t>
            </a:r>
          </a:p>
          <a:p>
            <a:pPr algn="r"/>
            <a:r>
              <a:rPr lang="en-US" sz="3400" dirty="0">
                <a:solidFill>
                  <a:srgbClr val="FFFF00"/>
                </a:solidFill>
              </a:rPr>
              <a:t>--- Francisco, “The Curse on Canaan,” 648</a:t>
            </a:r>
          </a:p>
        </p:txBody>
      </p:sp>
      <p:grpSp>
        <p:nvGrpSpPr>
          <p:cNvPr id="23" name="Group 22"/>
          <p:cNvGrpSpPr/>
          <p:nvPr/>
        </p:nvGrpSpPr>
        <p:grpSpPr>
          <a:xfrm>
            <a:off x="515283" y="166255"/>
            <a:ext cx="2306127" cy="6525490"/>
            <a:chOff x="132594" y="166255"/>
            <a:chExt cx="2182091" cy="6525490"/>
          </a:xfrm>
        </p:grpSpPr>
        <p:grpSp>
          <p:nvGrpSpPr>
            <p:cNvPr id="24" name="Group 40"/>
            <p:cNvGrpSpPr/>
            <p:nvPr/>
          </p:nvGrpSpPr>
          <p:grpSpPr>
            <a:xfrm>
              <a:off x="132594" y="166255"/>
              <a:ext cx="2182091" cy="6525490"/>
              <a:chOff x="76200" y="381000"/>
              <a:chExt cx="1752600" cy="5867400"/>
            </a:xfrm>
          </p:grpSpPr>
          <p:grpSp>
            <p:nvGrpSpPr>
              <p:cNvPr id="26" name="Group 10"/>
              <p:cNvGrpSpPr/>
              <p:nvPr/>
            </p:nvGrpSpPr>
            <p:grpSpPr>
              <a:xfrm>
                <a:off x="76200" y="381000"/>
                <a:ext cx="1752600" cy="5867400"/>
                <a:chOff x="304800" y="381000"/>
                <a:chExt cx="1752600" cy="5867400"/>
              </a:xfrm>
            </p:grpSpPr>
            <p:sp>
              <p:nvSpPr>
                <p:cNvPr id="29" name="Oval 28"/>
                <p:cNvSpPr/>
                <p:nvPr/>
              </p:nvSpPr>
              <p:spPr>
                <a:xfrm>
                  <a:off x="304800" y="381000"/>
                  <a:ext cx="1752600" cy="1752600"/>
                </a:xfrm>
                <a:prstGeom prst="ellipse">
                  <a:avLst/>
                </a:prstGeom>
                <a:solidFill>
                  <a:srgbClr val="FFFF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God</a:t>
                  </a:r>
                </a:p>
              </p:txBody>
            </p:sp>
            <p:sp>
              <p:nvSpPr>
                <p:cNvPr id="30" name="Oval 29"/>
                <p:cNvSpPr/>
                <p:nvPr/>
              </p:nvSpPr>
              <p:spPr>
                <a:xfrm>
                  <a:off x="304800" y="2438400"/>
                  <a:ext cx="1752600" cy="1752600"/>
                </a:xfrm>
                <a:prstGeom prst="ellipse">
                  <a:avLst/>
                </a:prstGeom>
                <a:solidFill>
                  <a:srgbClr val="FFFF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1" dirty="0">
                    <a:solidFill>
                      <a:prstClr val="black"/>
                    </a:solidFill>
                  </a:endParaRPr>
                </a:p>
                <a:p>
                  <a:pPr algn="ctr"/>
                  <a:r>
                    <a:rPr lang="en-US" sz="3200" b="1" dirty="0">
                      <a:solidFill>
                        <a:schemeClr val="tx1"/>
                      </a:solidFill>
                    </a:rPr>
                    <a:t>Family</a:t>
                  </a:r>
                </a:p>
              </p:txBody>
            </p:sp>
            <p:sp>
              <p:nvSpPr>
                <p:cNvPr id="31" name="Oval 30"/>
                <p:cNvSpPr/>
                <p:nvPr/>
              </p:nvSpPr>
              <p:spPr>
                <a:xfrm>
                  <a:off x="304800" y="4495800"/>
                  <a:ext cx="1752600" cy="1752600"/>
                </a:xfrm>
                <a:prstGeom prst="ellipse">
                  <a:avLst/>
                </a:prstGeom>
                <a:solidFill>
                  <a:srgbClr val="FFFF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Creation</a:t>
                  </a:r>
                </a:p>
              </p:txBody>
            </p:sp>
          </p:grpSp>
          <p:sp>
            <p:nvSpPr>
              <p:cNvPr id="27" name="Rectangle 14"/>
              <p:cNvSpPr>
                <a:spLocks noChangeArrowheads="1"/>
              </p:cNvSpPr>
              <p:nvPr/>
            </p:nvSpPr>
            <p:spPr bwMode="auto">
              <a:xfrm>
                <a:off x="838200" y="2133600"/>
                <a:ext cx="228600" cy="304800"/>
              </a:xfrm>
              <a:prstGeom prst="rect">
                <a:avLst/>
              </a:prstGeom>
              <a:solidFill>
                <a:srgbClr val="FFFF00"/>
              </a:solidFill>
              <a:ln w="25400">
                <a:solidFill>
                  <a:schemeClr val="tx1"/>
                </a:solidFill>
                <a:miter lim="800000"/>
                <a:headEnd/>
                <a:tailEnd/>
              </a:ln>
              <a:effectLst/>
            </p:spPr>
            <p:txBody>
              <a:bodyPr wrap="none" anchor="ctr"/>
              <a:lstStyle/>
              <a:p>
                <a:endParaRPr lang="en-US">
                  <a:solidFill>
                    <a:prstClr val="black"/>
                  </a:solidFill>
                </a:endParaRPr>
              </a:p>
            </p:txBody>
          </p:sp>
          <p:sp>
            <p:nvSpPr>
              <p:cNvPr id="28" name="Rectangle 27"/>
              <p:cNvSpPr>
                <a:spLocks noChangeArrowheads="1"/>
              </p:cNvSpPr>
              <p:nvPr/>
            </p:nvSpPr>
            <p:spPr bwMode="auto">
              <a:xfrm>
                <a:off x="838200" y="4191000"/>
                <a:ext cx="228600" cy="304800"/>
              </a:xfrm>
              <a:prstGeom prst="rect">
                <a:avLst/>
              </a:prstGeom>
              <a:solidFill>
                <a:srgbClr val="FFFF00"/>
              </a:solidFill>
              <a:ln w="25400">
                <a:solidFill>
                  <a:schemeClr val="tx1"/>
                </a:solidFill>
                <a:miter lim="800000"/>
                <a:headEnd/>
                <a:tailEnd/>
              </a:ln>
              <a:effectLst/>
            </p:spPr>
            <p:txBody>
              <a:bodyPr wrap="none" anchor="ctr"/>
              <a:lstStyle/>
              <a:p>
                <a:endParaRPr lang="en-US">
                  <a:solidFill>
                    <a:prstClr val="black"/>
                  </a:solidFill>
                </a:endParaRPr>
              </a:p>
            </p:txBody>
          </p:sp>
        </p:grpSp>
        <p:sp>
          <p:nvSpPr>
            <p:cNvPr id="25" name="Oval 24"/>
            <p:cNvSpPr/>
            <p:nvPr/>
          </p:nvSpPr>
          <p:spPr>
            <a:xfrm>
              <a:off x="537839" y="2454413"/>
              <a:ext cx="1371600" cy="860287"/>
            </a:xfrm>
            <a:prstGeom prst="ellipse">
              <a:avLst/>
            </a:prstGeom>
            <a:solidFill>
              <a:srgbClr val="C7C31D"/>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Man</a:t>
              </a:r>
            </a:p>
          </p:txBody>
        </p:sp>
      </p:grpSp>
      <p:sp>
        <p:nvSpPr>
          <p:cNvPr id="3" name="TextBox 2">
            <a:extLst>
              <a:ext uri="{FF2B5EF4-FFF2-40B4-BE49-F238E27FC236}">
                <a16:creationId xmlns:a16="http://schemas.microsoft.com/office/drawing/2014/main" id="{05145703-54D9-43EC-BC1C-B061D08FEEFF}"/>
              </a:ext>
            </a:extLst>
          </p:cNvPr>
          <p:cNvSpPr txBox="1"/>
          <p:nvPr/>
        </p:nvSpPr>
        <p:spPr>
          <a:xfrm>
            <a:off x="3771014" y="-765"/>
            <a:ext cx="8420986" cy="2400657"/>
          </a:xfrm>
          <a:prstGeom prst="rect">
            <a:avLst/>
          </a:prstGeom>
          <a:solidFill>
            <a:srgbClr val="7833AB">
              <a:alpha val="80000"/>
            </a:srgbClr>
          </a:solidFill>
        </p:spPr>
        <p:txBody>
          <a:bodyPr wrap="square" rtlCol="0">
            <a:spAutoFit/>
          </a:bodyPr>
          <a:lstStyle/>
          <a:p>
            <a:endParaRPr lang="en-US" sz="1400" dirty="0">
              <a:solidFill>
                <a:schemeClr val="bg1"/>
              </a:solidFill>
            </a:endParaRPr>
          </a:p>
          <a:p>
            <a:r>
              <a:rPr lang="en-US" sz="3400" dirty="0">
                <a:solidFill>
                  <a:schemeClr val="bg1"/>
                </a:solidFill>
              </a:rPr>
              <a:t>Genesis 9.20-21 NET:  Noah, a man of the soil, began to plant a vineyard.  When he drank some of the wine, he got drunk and uncovered himself inside his tent.</a:t>
            </a:r>
          </a:p>
        </p:txBody>
      </p:sp>
    </p:spTree>
    <p:extLst>
      <p:ext uri="{BB962C8B-B14F-4D97-AF65-F5344CB8AC3E}">
        <p14:creationId xmlns:p14="http://schemas.microsoft.com/office/powerpoint/2010/main" val="379697545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TotalTime>
  <Words>993</Words>
  <Application>Microsoft Office PowerPoint</Application>
  <PresentationFormat>Widescreen</PresentationFormat>
  <Paragraphs>46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18</cp:revision>
  <dcterms:created xsi:type="dcterms:W3CDTF">2015-11-09T16:21:25Z</dcterms:created>
  <dcterms:modified xsi:type="dcterms:W3CDTF">2020-10-08T12:46:49Z</dcterms:modified>
</cp:coreProperties>
</file>